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73" r:id="rId7"/>
    <p:sldId id="27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64" r:id="rId18"/>
    <p:sldId id="276" r:id="rId19"/>
    <p:sldId id="277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73835" autoAdjust="0"/>
  </p:normalViewPr>
  <p:slideViewPr>
    <p:cSldViewPr>
      <p:cViewPr varScale="1">
        <p:scale>
          <a:sx n="80" d="100"/>
          <a:sy n="80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D2F-4B43-4D17-B335-1C71883D173E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37AD0-CFF7-46D1-8643-D99C279F5F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1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3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DA4F0F6-51C1-4569-91C7-FD3475B20250}" type="datetimeFigureOut">
              <a:rPr lang="en-US" smtClean="0"/>
              <a:pPr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lyzemath.com/DomainRange/DomainRange.html" TargetMode="External"/><Relationship Id="rId2" Type="http://schemas.openxmlformats.org/officeDocument/2006/relationships/hyperlink" Target="http://www.fh-frankfurt.de/en/faculties/computer_science_and_engineering/degree_programmes/high_integrity_system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bstract_Machine_Notation" TargetMode="External"/><Relationship Id="rId2" Type="http://schemas.openxmlformats.org/officeDocument/2006/relationships/hyperlink" Target="http://en.wikipedia.org/wiki/Vienna_Development_Metho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B-Metho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 2</a:t>
            </a:r>
          </a:p>
          <a:p>
            <a:r>
              <a:rPr lang="en-US" dirty="0" smtClean="0"/>
              <a:t>By: Faraz Ahmed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i="1" dirty="0" smtClean="0"/>
              <a:t>uno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thing is to define 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space</a:t>
            </a:r>
            <a:r>
              <a:rPr lang="en-US" baseline="30000" dirty="0" smtClean="0"/>
              <a:t>1</a:t>
            </a:r>
            <a:r>
              <a:rPr lang="en-US" dirty="0" smtClean="0"/>
              <a:t>.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6139144"/>
            <a:ext cx="655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1. State space declares all the variables,/ the set. It’s the  list of output, input and functions.</a:t>
            </a:r>
            <a:endParaRPr lang="en-US" sz="1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62000" y="6019800"/>
            <a:ext cx="48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219200" y="3048000"/>
            <a:ext cx="6019800" cy="1981200"/>
            <a:chOff x="1219200" y="1371600"/>
            <a:chExt cx="6019800" cy="1981200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3886200" y="1371600"/>
              <a:ext cx="3276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219200" y="1371600"/>
              <a:ext cx="121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228600" y="2362200"/>
              <a:ext cx="1981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219200" y="3352800"/>
              <a:ext cx="6019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219200" y="2743200"/>
              <a:ext cx="434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468088" y="2781589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BirthdayBook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600" y="3575050"/>
            <a:ext cx="282257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600" y="4572000"/>
            <a:ext cx="217805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3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Confused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1800" dirty="0" smtClean="0"/>
              <a:t>Domain: </a:t>
            </a:r>
            <a:r>
              <a:rPr lang="en-US" sz="1800" dirty="0"/>
              <a:t>For a function f defined by an expression with variable x, the implied domain of f is the set of all real numbers variable x can take such that the expression defining the function is real. The domain can also be given </a:t>
            </a:r>
            <a:r>
              <a:rPr lang="en-US" sz="1800" dirty="0" smtClean="0"/>
              <a:t>explicitly [2]. 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				</a:t>
            </a:r>
            <a:r>
              <a:rPr lang="en-US" sz="2000" dirty="0" smtClean="0">
                <a:solidFill>
                  <a:srgbClr val="FF0000"/>
                </a:solidFill>
              </a:rPr>
              <a:t>f </a:t>
            </a:r>
            <a:r>
              <a:rPr lang="en-US" sz="2000" dirty="0">
                <a:solidFill>
                  <a:srgbClr val="FF0000"/>
                </a:solidFill>
              </a:rPr>
              <a:t>(x) = 1 / ( x - 1) </a:t>
            </a:r>
            <a:endParaRPr lang="en-US" sz="2800" dirty="0"/>
          </a:p>
          <a:p>
            <a:endParaRPr lang="en-US" dirty="0"/>
          </a:p>
          <a:p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Range : The 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range of f is the set of all values that the function takes when x takes values in the 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domain[2].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2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Confused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Domain: 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For a function f defined by an expression with variable x, the implied domain of f is the set of all real numbers variable x can take such that the expression defining the function is real. The domain can also be given 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</a:rPr>
              <a:t>explicitly [2]. 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					</a:t>
            </a:r>
            <a:r>
              <a:rPr lang="en-US" sz="2000" dirty="0" smtClean="0">
                <a:solidFill>
                  <a:srgbClr val="FF0000"/>
                </a:solidFill>
              </a:rPr>
              <a:t>f </a:t>
            </a:r>
            <a:r>
              <a:rPr lang="en-US" sz="2000" dirty="0">
                <a:solidFill>
                  <a:srgbClr val="FF0000"/>
                </a:solidFill>
              </a:rPr>
              <a:t>(x) = 1 / ( x - 1) </a:t>
            </a:r>
            <a:endParaRPr lang="en-US" sz="2800" dirty="0"/>
          </a:p>
          <a:p>
            <a:endParaRPr lang="en-US" dirty="0"/>
          </a:p>
          <a:p>
            <a:r>
              <a:rPr lang="en-US" sz="1800" dirty="0" smtClean="0"/>
              <a:t>Range : The </a:t>
            </a:r>
            <a:r>
              <a:rPr lang="en-US" sz="1800" dirty="0"/>
              <a:t>range of f is the set of all values that the function takes when x takes values in the </a:t>
            </a:r>
            <a:r>
              <a:rPr lang="en-US" sz="1800" dirty="0" smtClean="0"/>
              <a:t>domain[2].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8044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i="1" dirty="0" smtClean="0"/>
              <a:t>deux- </a:t>
            </a:r>
            <a:r>
              <a:rPr lang="en-US" dirty="0" smtClean="0"/>
              <a:t>Operations</a:t>
            </a:r>
            <a:endParaRPr lang="en-US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266" y="2331412"/>
            <a:ext cx="6029467" cy="199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21336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AddBirthday</a:t>
            </a:r>
            <a:endParaRPr 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7" y="2590801"/>
            <a:ext cx="2994025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975" y="3741225"/>
            <a:ext cx="42132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5638800" y="3810000"/>
            <a:ext cx="1600200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39000" y="362533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Pre-Conditions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390899" y="4350825"/>
            <a:ext cx="0" cy="1211775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76500" y="5486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Post-Conditions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6005832"/>
            <a:ext cx="3063875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887912" y="6000037"/>
            <a:ext cx="92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3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</a:t>
            </a:r>
            <a:r>
              <a:rPr lang="en-US" dirty="0" smtClean="0"/>
              <a:t>trois: </a:t>
            </a:r>
            <a:r>
              <a:rPr lang="en-US" sz="3200" dirty="0" smtClean="0"/>
              <a:t>Validating the Specification</a:t>
            </a:r>
            <a:endParaRPr lang="en-US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6876000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8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Operations …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035563" cy="201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6782" y="1723959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FindBirthday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382" y="2164389"/>
            <a:ext cx="24384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382" y="3459789"/>
            <a:ext cx="28940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56" y="5257800"/>
            <a:ext cx="324643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0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Operations …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7924800" cy="144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4572000"/>
            <a:ext cx="7620001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7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Refining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Data Refinement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Direct Refinement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Deferred Refinement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Advantages[3]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Flexibility to model a specification</a:t>
            </a:r>
          </a:p>
          <a:p>
            <a:endParaRPr lang="en-US" dirty="0"/>
          </a:p>
          <a:p>
            <a:r>
              <a:rPr lang="en-US" dirty="0" smtClean="0"/>
              <a:t>Filters out garbage/noise</a:t>
            </a:r>
          </a:p>
          <a:p>
            <a:endParaRPr lang="en-US" dirty="0"/>
          </a:p>
          <a:p>
            <a:r>
              <a:rPr lang="en-US" dirty="0" smtClean="0"/>
              <a:t>Easy to understand</a:t>
            </a:r>
          </a:p>
          <a:p>
            <a:endParaRPr lang="en-US" dirty="0"/>
          </a:p>
          <a:p>
            <a:r>
              <a:rPr lang="en-US" dirty="0" smtClean="0"/>
              <a:t>Independent conditions can be added later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Develop Z-notation formal specification of a simple system of your choice. It SHOULD consist of , </a:t>
            </a:r>
            <a:r>
              <a:rPr lang="en-US" dirty="0" err="1" smtClean="0"/>
              <a:t>atleast</a:t>
            </a:r>
            <a:r>
              <a:rPr lang="en-US" dirty="0" smtClean="0"/>
              <a:t>,  2 operations. You should also try to prove one change of state in an operation.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2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Need </a:t>
            </a:r>
            <a:r>
              <a:rPr lang="en-US" dirty="0" smtClean="0"/>
              <a:t>for formal </a:t>
            </a:r>
            <a:r>
              <a:rPr lang="en-US" dirty="0" smtClean="0"/>
              <a:t>methods</a:t>
            </a:r>
          </a:p>
          <a:p>
            <a:r>
              <a:rPr lang="en-US" dirty="0" smtClean="0"/>
              <a:t>Formal Specs</a:t>
            </a:r>
          </a:p>
          <a:p>
            <a:r>
              <a:rPr lang="en-US" dirty="0" smtClean="0"/>
              <a:t>List of languages</a:t>
            </a:r>
          </a:p>
          <a:p>
            <a:r>
              <a:rPr lang="en-US" dirty="0" smtClean="0"/>
              <a:t>Z-Notation</a:t>
            </a:r>
          </a:p>
          <a:p>
            <a:r>
              <a:rPr lang="en-US" dirty="0" smtClean="0"/>
              <a:t>Advantages</a:t>
            </a:r>
            <a:endParaRPr lang="en-US" dirty="0" smtClean="0"/>
          </a:p>
          <a:p>
            <a:r>
              <a:rPr lang="en-US" dirty="0" smtClean="0"/>
              <a:t>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7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arenR"/>
            </a:pPr>
            <a:r>
              <a:rPr lang="en-US" sz="1400" dirty="0" smtClean="0"/>
              <a:t>“</a:t>
            </a:r>
            <a:r>
              <a:rPr lang="en-US" sz="1400" dirty="0" smtClean="0"/>
              <a:t>High- Integrity Systems”, </a:t>
            </a:r>
            <a:r>
              <a:rPr lang="en-US" sz="1400" dirty="0" smtClean="0">
                <a:hlinkClick r:id="rId2"/>
              </a:rPr>
              <a:t>http://www.fh-frankfurt.de/en/faculties/computer_science_and_engineering/degree_programmes/high_integrity_systems.html</a:t>
            </a:r>
            <a:r>
              <a:rPr lang="en-US" sz="1400" dirty="0" smtClean="0"/>
              <a:t>, visited on 9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Jan </a:t>
            </a:r>
            <a:r>
              <a:rPr lang="en-US" sz="1400" dirty="0" smtClean="0"/>
              <a:t>2011</a:t>
            </a:r>
          </a:p>
          <a:p>
            <a:pPr marL="342900" indent="-342900">
              <a:buAutoNum type="arabicParenR"/>
            </a:pPr>
            <a:r>
              <a:rPr lang="en-US" sz="1400" dirty="0" smtClean="0"/>
              <a:t>“Domain And Range of </a:t>
            </a:r>
            <a:r>
              <a:rPr lang="en-US" sz="1400" dirty="0"/>
              <a:t>a Function”, </a:t>
            </a: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www.analyzemath.com/DomainRange/DomainRange.html</a:t>
            </a:r>
            <a:r>
              <a:rPr lang="en-US" sz="1400" dirty="0" smtClean="0"/>
              <a:t>, visited on 11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Jan 2011</a:t>
            </a:r>
          </a:p>
          <a:p>
            <a:pPr marL="342900" indent="-342900">
              <a:buAutoNum type="arabicParenR"/>
            </a:pPr>
            <a:r>
              <a:rPr lang="en-US" sz="1400" dirty="0" smtClean="0"/>
              <a:t>“Abstract Model Specifications”, </a:t>
            </a:r>
            <a:r>
              <a:rPr lang="en-US" sz="1400" dirty="0" err="1" smtClean="0"/>
              <a:t>Tarang</a:t>
            </a:r>
            <a:r>
              <a:rPr lang="en-US" sz="1400" dirty="0" smtClean="0"/>
              <a:t> </a:t>
            </a:r>
            <a:r>
              <a:rPr lang="en-US" sz="1400" dirty="0" err="1" smtClean="0"/>
              <a:t>Garg</a:t>
            </a:r>
            <a:r>
              <a:rPr lang="en-US" sz="1400" dirty="0" smtClean="0"/>
              <a:t>, </a:t>
            </a:r>
            <a:r>
              <a:rPr lang="en-US" sz="1400" dirty="0" err="1" smtClean="0"/>
              <a:t>Srikumar</a:t>
            </a:r>
            <a:r>
              <a:rPr lang="en-US" sz="1400" dirty="0" smtClean="0"/>
              <a:t> </a:t>
            </a:r>
            <a:r>
              <a:rPr lang="en-US" sz="1400" dirty="0" err="1" smtClean="0"/>
              <a:t>Nagaraj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and Where?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Used for High-Integrity Systems.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Systems which have “</a:t>
            </a:r>
            <a:r>
              <a:rPr lang="en-GB" dirty="0" smtClean="0"/>
              <a:t>complex, software controlled systems, which, in the event of failure, have a high impact on humans, the environment, organizations and society” [1]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Safety Critical – Having direct impact on humans or environment if they fail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Mission Critical – Crucial for functioning of organizations e.g. ERPs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Specification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Specify the requirements of a system in a an abstract (mathematical) way. </a:t>
            </a:r>
          </a:p>
          <a:p>
            <a:endParaRPr lang="en-US" dirty="0" smtClean="0"/>
          </a:p>
          <a:p>
            <a:r>
              <a:rPr lang="en-US" dirty="0" smtClean="0"/>
              <a:t>Benefits? </a:t>
            </a:r>
          </a:p>
          <a:p>
            <a:pPr lvl="1"/>
            <a:r>
              <a:rPr lang="en-US" dirty="0" smtClean="0"/>
              <a:t>Easier to gauge whether the design is as per the specifications.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Z- Notation</a:t>
            </a:r>
          </a:p>
          <a:p>
            <a:endParaRPr lang="en-US" dirty="0" smtClean="0"/>
          </a:p>
          <a:p>
            <a:r>
              <a:rPr lang="en-US" dirty="0" smtClean="0"/>
              <a:t>Specification Language(VDM-SL) of the </a:t>
            </a:r>
            <a:r>
              <a:rPr lang="en-US" dirty="0" smtClean="0">
                <a:hlinkClick r:id="rId2" tooltip="Vienna Development Method"/>
              </a:rPr>
              <a:t>Vienna Development Method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tooltip="Abstract Machine Notation"/>
              </a:rPr>
              <a:t>Abstract Machine Notation</a:t>
            </a:r>
            <a:r>
              <a:rPr lang="en-US" dirty="0" smtClean="0"/>
              <a:t> (AMN) of the </a:t>
            </a:r>
            <a:r>
              <a:rPr lang="en-US" dirty="0" smtClean="0">
                <a:hlinkClick r:id="rId4" tooltip="B-Method"/>
              </a:rPr>
              <a:t>B-Method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53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Z-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Most widely used language named after </a:t>
            </a:r>
            <a:r>
              <a:rPr lang="en-US" b="1" dirty="0" err="1"/>
              <a:t>Zermelo</a:t>
            </a:r>
            <a:r>
              <a:rPr lang="en-US" b="1" dirty="0"/>
              <a:t>–</a:t>
            </a:r>
            <a:r>
              <a:rPr lang="en-US" b="1" dirty="0" err="1"/>
              <a:t>Fraenkel</a:t>
            </a:r>
            <a:r>
              <a:rPr lang="en-US" b="1" dirty="0"/>
              <a:t> set </a:t>
            </a:r>
            <a:r>
              <a:rPr lang="en-US" b="1" dirty="0" smtClean="0"/>
              <a:t>theory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0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76400" y="2362200"/>
            <a:ext cx="6019800" cy="1981200"/>
            <a:chOff x="1219200" y="1371600"/>
            <a:chExt cx="6019800" cy="1981200"/>
          </a:xfrm>
        </p:grpSpPr>
        <p:cxnSp>
          <p:nvCxnSpPr>
            <p:cNvPr id="5" name="Straight Connector 4"/>
            <p:cNvCxnSpPr/>
            <p:nvPr/>
          </p:nvCxnSpPr>
          <p:spPr>
            <a:xfrm rot="10800000">
              <a:off x="3886200" y="1371600"/>
              <a:ext cx="32766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0800000">
              <a:off x="1219200" y="1371600"/>
              <a:ext cx="121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228600" y="2362200"/>
              <a:ext cx="1981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219200" y="3352800"/>
              <a:ext cx="6019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219200" y="2743200"/>
              <a:ext cx="4343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971800" y="2133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09800" y="2667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Variables declared here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38862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Relationship between values of the variable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system which records people's birthdays, and </a:t>
            </a:r>
            <a:r>
              <a:rPr lang="en-US" dirty="0" smtClean="0"/>
              <a:t>is able </a:t>
            </a:r>
            <a:r>
              <a:rPr lang="en-US" dirty="0"/>
              <a:t>to issue a reminder when the day comes round.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55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1234</TotalTime>
  <Words>458</Words>
  <Application>Microsoft Office PowerPoint</Application>
  <PresentationFormat>On-screen Show (4:3)</PresentationFormat>
  <Paragraphs>105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Sketchbook</vt:lpstr>
      <vt:lpstr>Advanced Web Technologies</vt:lpstr>
      <vt:lpstr>Contents</vt:lpstr>
      <vt:lpstr>When and Where?</vt:lpstr>
      <vt:lpstr>Types?</vt:lpstr>
      <vt:lpstr>Formal Specification</vt:lpstr>
      <vt:lpstr>Specification Languages</vt:lpstr>
      <vt:lpstr>Z- Notation</vt:lpstr>
      <vt:lpstr>PowerPoint Presentation</vt:lpstr>
      <vt:lpstr>An example</vt:lpstr>
      <vt:lpstr>Step uno</vt:lpstr>
      <vt:lpstr>Confused?</vt:lpstr>
      <vt:lpstr>Confused?</vt:lpstr>
      <vt:lpstr>Step deux- Operations</vt:lpstr>
      <vt:lpstr>Step trois: Validating the Specification</vt:lpstr>
      <vt:lpstr>More Operations …</vt:lpstr>
      <vt:lpstr>More Operations …</vt:lpstr>
      <vt:lpstr>Refining Specifications</vt:lpstr>
      <vt:lpstr>Advantages[3]</vt:lpstr>
      <vt:lpstr>Assignment!</vt:lpstr>
      <vt:lpstr>References</vt:lpstr>
    </vt:vector>
  </TitlesOfParts>
  <Company>OASystems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Web Technologies</dc:title>
  <dc:creator>Faraz Ahmed</dc:creator>
  <cp:lastModifiedBy>Faraz Ahmed</cp:lastModifiedBy>
  <cp:revision>204</cp:revision>
  <dcterms:created xsi:type="dcterms:W3CDTF">2011-01-03T07:55:06Z</dcterms:created>
  <dcterms:modified xsi:type="dcterms:W3CDTF">2011-01-11T07:50:05Z</dcterms:modified>
</cp:coreProperties>
</file>